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848" autoAdjust="0"/>
  </p:normalViewPr>
  <p:slideViewPr>
    <p:cSldViewPr snapToGrid="0" showGuides="1">
      <p:cViewPr>
        <p:scale>
          <a:sx n="66" d="100"/>
          <a:sy n="66" d="100"/>
        </p:scale>
        <p:origin x="1330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3168A5-1015-4A77-A156-94AEB927DB5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2024/10/22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C44141E-C5B5-41AB-A552-0F136534745A}" type="datetime1">
              <a:rPr lang="zh-TW" altLang="en-US" noProof="0" smtClean="0"/>
              <a:t>2024/10/22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C51814-3B91-4036-94D2-3977634EE214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04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目標</a:t>
            </a:r>
            <a:endParaRPr lang="zh-TW" alt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https://www.istockphoto.com/video/experienced-audio-engineer-looks-at-musicians-work-gm1484170196-510570892</a:t>
            </a:r>
            <a:endParaRPr lang="en-US" altLang="zh-TW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某天，公司宣布將推出一位新歌手的首張專輯，我很希望能夠參與這個項目，展現自己的才能。這位新歌手被寄予厚望，大家都希望能打造一張引人注目的專輯。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034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阻礙</a:t>
            </a:r>
            <a:endParaRPr lang="zh-TW" alt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https://www.istockphoto.com/video/stressful-meeting-gm1452864558-489064816</a:t>
            </a:r>
            <a:endParaRPr lang="en-US" altLang="zh-TW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在策劃會議上，我提出了幾首潛在的曲目選擇，但公司的資深音樂製作人阿宏卻質疑了這個選擇，認為這些曲風不符合市場需求。其他同事也不以為然，我感到非常感到沮喪，開始懷疑自己的品味和能力。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93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努力</a:t>
            </a:r>
            <a:endParaRPr lang="zh-TW" alt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https://www.istockphoto.com/video/businesswoman-working-at-home-gm1478885310-507031742</a:t>
            </a:r>
            <a:endParaRPr lang="en-US" altLang="zh-TW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但我覺得不甘心，也決定不放棄，開始加班進行市場調查，分析當前音樂趨勢。我參加了幾場音樂會，與粉絲交流，了解他們對音樂的期待和喜好。在努力收集數據之後，我準備了一份報告。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3316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結果</a:t>
            </a:r>
            <a:endParaRPr lang="zh-TW" alt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https://www.istockphoto.com/video/white-collar-workers-are-meeting-at-meeting-room-gm1921524430-555390620</a:t>
            </a:r>
            <a:endParaRPr lang="en-US" altLang="zh-TW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一周後，我在下一次會議上重新展示了曲目選擇，並用數據支持自己的觀點。分析了市場的變化，說明為什麼我的選擇能夠吸引目標受眾。這次，我的分析引起了大家的注意，尤其是阿宏對我的努力表示讚賞。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48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意外</a:t>
            </a:r>
            <a:endParaRPr lang="zh-TW" alt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https://www.istockphoto.com/video/nervous-asian-chinese-female-opera-singer-deep-breath-before-solo-performance-at-gm1468815204-500232444</a:t>
            </a:r>
            <a:endParaRPr lang="en-US" altLang="zh-TW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然而，就在專輯進入錄製階段時，新歌手因為壓力大而出現了聲音問題，無法順利錄音。眾人都感到一陣恐慌，擔心這會影響整個專輯的進度。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309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轉彎</a:t>
            </a:r>
            <a:endParaRPr lang="zh-TW" alt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https://www.istockphoto.com/video/teacher-controls-student-performance-in-music-studio-gm2163410050-583761780</a:t>
            </a:r>
            <a:endParaRPr lang="en-US" altLang="zh-TW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面對危機，我決定主動出擊。提出可以幫助新歌手進行聲音恢復的計劃，安排了一些輕鬆的排練和心理輔導。也邀請了一位專業的聲音教練進行指導，幫助新歌手重拾信心。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769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結局</a:t>
            </a:r>
            <a:endParaRPr lang="zh-TW" alt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https://www.istockphoto.com/video/back-shot-young-caucasian-male-music-composer-cheering-his-female-singer-friend-gm1334581558-416647457</a:t>
            </a:r>
            <a:endParaRPr lang="en-US" altLang="zh-TW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經過幾天的努力，新歌手的聲音恢復了狀態，最終順利完成了專輯錄製。專輯推出後，獲得了市場的熱烈反響，我得到了工作夥伴們的認可。也因此在公司中贏得了更多的信任和責任。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0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圖片版面配置區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與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圖片版面配置區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圖片版面配置區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2" name="手繪多邊形：圖案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章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章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圖片版面配置區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圖片版面配置區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圖片版面配置區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圖片版面配置區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5" name="圖片版面配置區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圖片版面配置區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圖片版面配置區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5" name="圖片版面配置區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圖片版面配置區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圖片版面配置區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圖片版面配置區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圖片版面配置區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圖片版面配置區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7" name="圖片版面配置區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4" name="圖片版面配置區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圖片版面配置區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圖片版面配置區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圖片版面配置區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圖片版面配置區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9" name="直線接點​​(S)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​​(S)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5" name="圖片版面配置區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6" name="圖片版面配置區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8" name="圖片版面配置區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0" name="文字版面配置區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1" name="文字版面配置區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2" name="文字版面配置區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3" name="文字版面配置區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5" name="圖片版面配置區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圖片版面配置區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7" name="圖片版面配置區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8" name="圖片版面配置區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7" name="文字版面配置區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18" name="文字版面配置區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19" name="文字版面配置區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8" name="圖片版面配置區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20" name="圖片版面配置區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7" name="圖片版面配置區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文字版面配置區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0" name="文字版面配置區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1" name="文字版面配置區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2" name="文字版面配置區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​​(S)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​​(S)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8" name="圖片版面配置區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直線接點​​(S)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(S)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​​(S)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直線接點​​(S)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​​(S)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​​(S)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版面配置區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0" name="文字版面配置區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1" name="文字版面配置區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2" name="文字版面配置區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3" name="圖片版面配置區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4" name="圖片版面配置區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5" name="圖片版面配置區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圖片版面配置區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3" name="圖片版面配置區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文字版面配置區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35" name="文字版面配置區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9" name="文字版面配置區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50" name="文字版面配置區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51" name="圖片版面配置區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2" name="圖片版面配置區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3" name="圖片版面配置區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圖片版面配置區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9" name="圖片版面配置區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0" name="圖片版面配置區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33" name="文字版面配置區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37" name="文字版面配置區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38" name="文字版面配置區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0" name="文字版面配置區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1" name="文字版面配置區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2" name="文字版面配置區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4" name="文字版面配置區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圖片版面配置區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9" name="圖片版面配置區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0" name="圖片版面配置區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33" name="文字版面配置區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37" name="文字版面配置區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38" name="文字版面配置區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0" name="文字版面配置區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1" name="文字版面配置區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2" name="文字版面配置區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  <p:sp>
        <p:nvSpPr>
          <p:cNvPr id="44" name="文字版面配置區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在此新增您的文字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圖表預留位置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按一下圖示以新增圖表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圖表預留位置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按一下圖示以新增圖表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圖表預留位置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按一下圖示以新增圖表</a:t>
            </a:r>
          </a:p>
        </p:txBody>
      </p:sp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圖表預留位置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zh-TW" altLang="en-US" noProof="0"/>
              <a:t>按一下圖示以新增圖表</a:t>
            </a:r>
          </a:p>
        </p:txBody>
      </p:sp>
      <p:sp>
        <p:nvSpPr>
          <p:cNvPr id="7" name="圖表預留位置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zh-TW" altLang="en-US" noProof="0"/>
              <a:t>按一下圖示以新增圖表</a:t>
            </a:r>
          </a:p>
        </p:txBody>
      </p:sp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圖表預留位置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zh-TW" altLang="en-US" noProof="0"/>
              <a:t>按一下圖示以新增圖表</a:t>
            </a:r>
          </a:p>
        </p:txBody>
      </p:sp>
      <p:sp>
        <p:nvSpPr>
          <p:cNvPr id="9" name="圖表預留位置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zh-TW" altLang="en-US" noProof="0"/>
              <a:t>按一下圖示以新增圖表</a:t>
            </a:r>
          </a:p>
        </p:txBody>
      </p:sp>
      <p:sp>
        <p:nvSpPr>
          <p:cNvPr id="10" name="圖表預留位置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zh-TW" altLang="en-US" noProof="0"/>
              <a:t>按一下圖示以新增圖表</a:t>
            </a:r>
          </a:p>
        </p:txBody>
      </p:sp>
      <p:sp>
        <p:nvSpPr>
          <p:cNvPr id="11" name="圖表預留位置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zh-TW" altLang="en-US" noProof="0"/>
              <a:t>按一下圖示以新增圖表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感謝您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n>
                <a:noFill/>
              </a:ln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5" name="圖片版面配置區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在此新增影像</a:t>
            </a:r>
          </a:p>
        </p:txBody>
      </p:sp>
      <p:sp>
        <p:nvSpPr>
          <p:cNvPr id="7" name="圖片版面配置區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在此新增影像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與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圖片版面配置區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4" name="圖片版面配置區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DC2DEF-D2FE-4B45-ABA4-9F153FD1C98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137" y="332684"/>
            <a:ext cx="5801308" cy="4939111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137" y="3263005"/>
            <a:ext cx="4986338" cy="3262311"/>
          </a:xfrm>
        </p:spPr>
        <p:txBody>
          <a:bodyPr rtlCol="0"/>
          <a:lstStyle/>
          <a:p>
            <a:pPr rtl="0"/>
            <a:r>
              <a:rPr lang="zh-TW" altLang="en-US" dirty="0"/>
              <a:t>職場故事</a:t>
            </a:r>
            <a:r>
              <a:rPr lang="zh-tw" dirty="0"/>
              <a:t> 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7978" y="5688964"/>
            <a:ext cx="2353549" cy="459909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000" dirty="0" err="1"/>
              <a:t>Animaze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stockphoto-1484170196-640_adpp_is">
            <a:hlinkClick r:id="" action="ppaction://media"/>
            <a:extLst>
              <a:ext uri="{FF2B5EF4-FFF2-40B4-BE49-F238E27FC236}">
                <a16:creationId xmlns:a16="http://schemas.microsoft.com/office/drawing/2014/main" id="{817F450D-B999-8BA2-6281-2B71CD6F5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8326" cy="6858000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1" y="2271403"/>
            <a:ext cx="5272764" cy="1551573"/>
          </a:xfrm>
        </p:spPr>
        <p:txBody>
          <a:bodyPr rtlCol="0"/>
          <a:lstStyle/>
          <a:p>
            <a:pPr rtl="0"/>
            <a:r>
              <a:rPr lang="en-US" altLang="zh-TW" dirty="0">
                <a:solidFill>
                  <a:schemeClr val="bg1"/>
                </a:solidFill>
              </a:rPr>
              <a:t>1.</a:t>
            </a:r>
            <a:r>
              <a:rPr lang="zh-TW" altLang="en-US" dirty="0">
                <a:solidFill>
                  <a:schemeClr val="bg1"/>
                </a:solidFill>
              </a:rPr>
              <a:t>目標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TW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TW" smtClean="0"/>
              <a:t>3</a:t>
            </a:fld>
            <a:endParaRPr lang="zh-TW" altLang="en-US"/>
          </a:p>
        </p:txBody>
      </p:sp>
      <p:pic>
        <p:nvPicPr>
          <p:cNvPr id="2" name="istockphoto-1452864558-640_adpp_is">
            <a:hlinkClick r:id="" action="ppaction://media"/>
            <a:extLst>
              <a:ext uri="{FF2B5EF4-FFF2-40B4-BE49-F238E27FC236}">
                <a16:creationId xmlns:a16="http://schemas.microsoft.com/office/drawing/2014/main" id="{F9111A9D-7477-C9BD-B5E8-667147790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34"/>
            <a:ext cx="12192000" cy="6860067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1" y="2271403"/>
            <a:ext cx="5272764" cy="1551573"/>
          </a:xfrm>
        </p:spPr>
        <p:txBody>
          <a:bodyPr rtlCol="0"/>
          <a:lstStyle/>
          <a:p>
            <a:pPr rtl="0"/>
            <a:r>
              <a:rPr lang="en-US" altLang="zh-TW" dirty="0">
                <a:solidFill>
                  <a:schemeClr val="bg1"/>
                </a:solidFill>
              </a:rPr>
              <a:t>2.</a:t>
            </a:r>
            <a:r>
              <a:rPr lang="zh-TW" altLang="en-US" dirty="0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93255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TW" smtClean="0"/>
              <a:t>4</a:t>
            </a:fld>
            <a:endParaRPr lang="zh-TW" altLang="en-US"/>
          </a:p>
        </p:txBody>
      </p:sp>
      <p:pic>
        <p:nvPicPr>
          <p:cNvPr id="3" name="istockphoto-1478885310-640_adpp_is">
            <a:hlinkClick r:id="" action="ppaction://media"/>
            <a:extLst>
              <a:ext uri="{FF2B5EF4-FFF2-40B4-BE49-F238E27FC236}">
                <a16:creationId xmlns:a16="http://schemas.microsoft.com/office/drawing/2014/main" id="{C94D7EEE-4141-476A-B07E-9A016F0D5C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8326" cy="6858000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1" y="2271403"/>
            <a:ext cx="5272764" cy="1551573"/>
          </a:xfrm>
        </p:spPr>
        <p:txBody>
          <a:bodyPr rtlCol="0"/>
          <a:lstStyle/>
          <a:p>
            <a:pPr rtl="0"/>
            <a:r>
              <a:rPr lang="en-US" altLang="zh-TW" dirty="0">
                <a:solidFill>
                  <a:schemeClr val="bg1"/>
                </a:solidFill>
              </a:rPr>
              <a:t>3.</a:t>
            </a:r>
            <a:r>
              <a:rPr lang="zh-TW" altLang="en-US" dirty="0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59763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TW" smtClean="0"/>
              <a:t>5</a:t>
            </a:fld>
            <a:endParaRPr lang="zh-TW" altLang="en-US"/>
          </a:p>
        </p:txBody>
      </p:sp>
      <p:pic>
        <p:nvPicPr>
          <p:cNvPr id="2" name="istockphoto-1921524430-640_adpp_is">
            <a:hlinkClick r:id="" action="ppaction://media"/>
            <a:extLst>
              <a:ext uri="{FF2B5EF4-FFF2-40B4-BE49-F238E27FC236}">
                <a16:creationId xmlns:a16="http://schemas.microsoft.com/office/drawing/2014/main" id="{F9292831-5982-7849-05B6-799BF01866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8326" cy="6858000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1" y="2271403"/>
            <a:ext cx="5272764" cy="1551573"/>
          </a:xfrm>
        </p:spPr>
        <p:txBody>
          <a:bodyPr rtlCol="0"/>
          <a:lstStyle/>
          <a:p>
            <a:pPr rtl="0"/>
            <a:r>
              <a:rPr lang="en-US" altLang="zh-TW" dirty="0">
                <a:solidFill>
                  <a:schemeClr val="bg1"/>
                </a:solidFill>
              </a:rPr>
              <a:t>4.</a:t>
            </a:r>
            <a:r>
              <a:rPr lang="zh-TW" altLang="en-US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32309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TW" smtClean="0"/>
              <a:t>6</a:t>
            </a:fld>
            <a:endParaRPr lang="zh-TW" altLang="en-US"/>
          </a:p>
        </p:txBody>
      </p:sp>
      <p:pic>
        <p:nvPicPr>
          <p:cNvPr id="3" name="istockphoto-1468815204-640_adpp_is">
            <a:hlinkClick r:id="" action="ppaction://media"/>
            <a:extLst>
              <a:ext uri="{FF2B5EF4-FFF2-40B4-BE49-F238E27FC236}">
                <a16:creationId xmlns:a16="http://schemas.microsoft.com/office/drawing/2014/main" id="{64920580-5871-BE89-C72E-2FABABD28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60067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1" y="2271403"/>
            <a:ext cx="5272764" cy="1551573"/>
          </a:xfrm>
        </p:spPr>
        <p:txBody>
          <a:bodyPr rtlCol="0"/>
          <a:lstStyle/>
          <a:p>
            <a:pPr rtl="0"/>
            <a:r>
              <a:rPr lang="en-US" altLang="zh-TW" dirty="0">
                <a:solidFill>
                  <a:schemeClr val="bg1"/>
                </a:solidFill>
              </a:rPr>
              <a:t>5.</a:t>
            </a:r>
            <a:r>
              <a:rPr lang="zh-TW" altLang="en-US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77264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TW" smtClean="0"/>
              <a:t>7</a:t>
            </a:fld>
            <a:endParaRPr lang="zh-TW" altLang="en-US"/>
          </a:p>
        </p:txBody>
      </p:sp>
      <p:pic>
        <p:nvPicPr>
          <p:cNvPr id="2" name="istockphoto-2163410050-640_adpp_is">
            <a:hlinkClick r:id="" action="ppaction://media"/>
            <a:extLst>
              <a:ext uri="{FF2B5EF4-FFF2-40B4-BE49-F238E27FC236}">
                <a16:creationId xmlns:a16="http://schemas.microsoft.com/office/drawing/2014/main" id="{3E8767D8-3DF9-5BB5-13BE-16F38EC1DF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8326" cy="6858000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1" y="2271403"/>
            <a:ext cx="5272764" cy="1551573"/>
          </a:xfrm>
        </p:spPr>
        <p:txBody>
          <a:bodyPr rtlCol="0"/>
          <a:lstStyle/>
          <a:p>
            <a:pPr rtl="0"/>
            <a:r>
              <a:rPr lang="en-US" altLang="zh-TW" dirty="0">
                <a:solidFill>
                  <a:schemeClr val="bg1"/>
                </a:solidFill>
              </a:rPr>
              <a:t>5.</a:t>
            </a:r>
            <a:r>
              <a:rPr lang="zh-TW" altLang="en-US" dirty="0">
                <a:solidFill>
                  <a:schemeClr val="bg1"/>
                </a:solidFill>
              </a:rPr>
              <a:t>轉折</a:t>
            </a:r>
          </a:p>
        </p:txBody>
      </p:sp>
    </p:spTree>
    <p:extLst>
      <p:ext uri="{BB962C8B-B14F-4D97-AF65-F5344CB8AC3E}">
        <p14:creationId xmlns:p14="http://schemas.microsoft.com/office/powerpoint/2010/main" val="31045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TW" smtClean="0"/>
              <a:t>8</a:t>
            </a:fld>
            <a:endParaRPr lang="zh-TW" altLang="en-US"/>
          </a:p>
        </p:txBody>
      </p:sp>
      <p:pic>
        <p:nvPicPr>
          <p:cNvPr id="3" name="istockphoto-1334581558-640_adpp_is">
            <a:hlinkClick r:id="" action="ppaction://media"/>
            <a:extLst>
              <a:ext uri="{FF2B5EF4-FFF2-40B4-BE49-F238E27FC236}">
                <a16:creationId xmlns:a16="http://schemas.microsoft.com/office/drawing/2014/main" id="{4223BADA-C908-062B-82C3-D47BCF217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8326" cy="6858000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1" y="2271403"/>
            <a:ext cx="5272764" cy="1551573"/>
          </a:xfrm>
        </p:spPr>
        <p:txBody>
          <a:bodyPr rtlCol="0"/>
          <a:lstStyle/>
          <a:p>
            <a:pPr rtl="0"/>
            <a:r>
              <a:rPr lang="en-US" altLang="zh-TW" dirty="0">
                <a:solidFill>
                  <a:schemeClr val="bg1"/>
                </a:solidFill>
              </a:rPr>
              <a:t>5.</a:t>
            </a:r>
            <a:r>
              <a:rPr lang="zh-TW" altLang="en-US" dirty="0">
                <a:solidFill>
                  <a:schemeClr val="bg1"/>
                </a:solidFill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748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4866_TF34126823_Win32" id="{067AB318-814B-49FC-A2E0-D699E3C38DCB}" vid="{A480FE7F-82B2-4E19-9A11-3EA17EAB6B2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傳統粗體區塊簡報</Template>
  <TotalTime>18</TotalTime>
  <Words>492</Words>
  <Application>Microsoft Office PowerPoint</Application>
  <PresentationFormat>寬螢幕</PresentationFormat>
  <Paragraphs>52</Paragraphs>
  <Slides>8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1" baseType="lpstr">
      <vt:lpstr>Microsoft JhengHei UI</vt:lpstr>
      <vt:lpstr>Arial</vt:lpstr>
      <vt:lpstr>Office 佈景主題</vt:lpstr>
      <vt:lpstr>職場故事 </vt:lpstr>
      <vt:lpstr>1.目標</vt:lpstr>
      <vt:lpstr>2.阻礙</vt:lpstr>
      <vt:lpstr>3.努力</vt:lpstr>
      <vt:lpstr>4.結果</vt:lpstr>
      <vt:lpstr>5.意外</vt:lpstr>
      <vt:lpstr>5.轉折</vt:lpstr>
      <vt:lpstr>5.結局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41372011H</dc:creator>
  <cp:lastModifiedBy>41372011H</cp:lastModifiedBy>
  <cp:revision>1</cp:revision>
  <dcterms:created xsi:type="dcterms:W3CDTF">2024-10-22T05:41:44Z</dcterms:created>
  <dcterms:modified xsi:type="dcterms:W3CDTF">2024-10-22T06:00:12Z</dcterms:modified>
</cp:coreProperties>
</file>